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embeddedFontLst>
    <p:embeddedFont>
      <p:font typeface="Raleway"/>
      <p:regular r:id="rId80"/>
      <p:bold r:id="rId81"/>
      <p:italic r:id="rId82"/>
      <p:boldItalic r:id="rId83"/>
    </p:embeddedFont>
    <p:embeddedFont>
      <p:font typeface="Lato"/>
      <p:regular r:id="rId84"/>
      <p:bold r:id="rId85"/>
      <p:italic r:id="rId86"/>
      <p:boldItalic r:id="rId87"/>
    </p:embeddedFont>
    <p:embeddedFont>
      <p:font typeface="Roboto Mono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ato-regular.fntdata"/><Relationship Id="rId83" Type="http://schemas.openxmlformats.org/officeDocument/2006/relationships/font" Target="fonts/Raleway-boldItalic.fntdata"/><Relationship Id="rId42" Type="http://schemas.openxmlformats.org/officeDocument/2006/relationships/slide" Target="slides/slide36.xml"/><Relationship Id="rId86" Type="http://schemas.openxmlformats.org/officeDocument/2006/relationships/font" Target="fonts/Lato-italic.fntdata"/><Relationship Id="rId41" Type="http://schemas.openxmlformats.org/officeDocument/2006/relationships/slide" Target="slides/slide35.xml"/><Relationship Id="rId85" Type="http://schemas.openxmlformats.org/officeDocument/2006/relationships/font" Target="fonts/Lato-bold.fntdata"/><Relationship Id="rId44" Type="http://schemas.openxmlformats.org/officeDocument/2006/relationships/slide" Target="slides/slide38.xml"/><Relationship Id="rId88" Type="http://schemas.openxmlformats.org/officeDocument/2006/relationships/font" Target="fonts/RobotoMono-regular.fntdata"/><Relationship Id="rId43" Type="http://schemas.openxmlformats.org/officeDocument/2006/relationships/slide" Target="slides/slide37.xml"/><Relationship Id="rId87" Type="http://schemas.openxmlformats.org/officeDocument/2006/relationships/font" Target="fonts/Lato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obotoMono-bold.fntdata"/><Relationship Id="rId80" Type="http://schemas.openxmlformats.org/officeDocument/2006/relationships/font" Target="fonts/Raleway-regular.fntdata"/><Relationship Id="rId82" Type="http://schemas.openxmlformats.org/officeDocument/2006/relationships/font" Target="fonts/Raleway-italic.fntdata"/><Relationship Id="rId81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RobotoMono-boldItalic.fntdata"/><Relationship Id="rId90" Type="http://schemas.openxmlformats.org/officeDocument/2006/relationships/font" Target="fonts/RobotoMono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975018c79_2_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8975018c79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fc96d696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9fc96d696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fc96d69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9fc96d69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fc96d696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9fc96d696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fc96d696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9fc96d696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fc96d696a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9fc96d696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fc96d696a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9fc96d696a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fc96d696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9fc96d696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fc96d696a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9fc96d696a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fc96d696a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9fc96d696a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fc96d696a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9fc96d696a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975018c79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8975018c79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fc96d696a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9fc96d696a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fc96d696a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9fc96d696a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fc96d696a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9fc96d696a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fc96d69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9fc96d69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fc96d696a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9fc96d696a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fc96d696a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9fc96d696a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9fc96d696a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9fc96d696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fc96d696a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39fc96d696a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fc96d696a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39fc96d696a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fc96d696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39fc96d696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fc96d696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9fc96d696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fc96d696a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9fc96d696a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9fc96d696a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9fc96d696a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9fc96d696a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9fc96d696a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fc96d696a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9fc96d696a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9fc96d696a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9fc96d696a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fc96d696a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9fc96d696a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fc96d696a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9fc96d696a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9fc96d696a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39fc96d696a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9fc96d696a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9fc96d696a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9fc96d696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9fc96d696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fc96d696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9fc96d696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9fc96d696a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9fc96d696a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9fc96d696a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39fc96d696a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9fc96d696a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9fc96d696a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9fc96d696a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39fc96d696a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9fc96d696a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39fc96d696a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9fc96d696a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9fc96d696a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9fc96d696a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9fc96d696a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9fc96d696a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39fc96d696a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9fc96d696a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39fc96d696a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9fc96d696a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9fc96d696a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fc96d696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9fc96d696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9fc96d696a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39fc96d696a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9fc96d696a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9fc96d696a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9fc96d696a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9fc96d696a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9fc96d696a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9fc96d696a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9fc96d696a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39fc96d696a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9fc96d696a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39fc96d696a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9fc96d696a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39fc96d696a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9fc96d696a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9fc96d696a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9fc96d696a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39fc96d696a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9fc96d696a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9fc96d696a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fc96d696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9fc96d696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9fc96d696a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39fc96d696a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9fc96d696a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39fc96d696a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9fc96d696a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39fc96d696a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9fc96d696a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39fc96d696a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9fc96d696a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39fc96d696a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9fc96d696a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9fc96d696a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9fc96d696a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39fc96d696a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9fc96d696a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39fc96d696a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9fc96d696a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9fc96d696a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9fc96d696a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39fc96d696a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fc96d69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9fc96d69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9fc96d696a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39fc96d696a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9fc96d696a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39fc96d696a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9fc96d696a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39fc96d696a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8975018c79_2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38975018c79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fc96d696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fc96d696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fc96d696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9fc96d696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5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ctrTitle"/>
          </p:nvPr>
        </p:nvSpPr>
        <p:spPr>
          <a:xfrm>
            <a:off x="855400" y="630225"/>
            <a:ext cx="78477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Chapter 8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-GB"/>
              <a:t>Semantic Search and Retrieval-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Augmented Generation</a:t>
            </a:r>
            <a:endParaRPr/>
          </a:p>
        </p:txBody>
      </p:sp>
      <p:sp>
        <p:nvSpPr>
          <p:cNvPr id="122" name="Google Shape;122;p2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From the book Hands-On Large Language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8" name="Google Shape;178;p35"/>
          <p:cNvSpPr txBox="1"/>
          <p:nvPr>
            <p:ph idx="1" type="body"/>
          </p:nvPr>
        </p:nvSpPr>
        <p:spPr>
          <a:xfrm>
            <a:off x="72675" y="596900"/>
            <a:ext cx="8391000" cy="4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Are query and its best result always semantically similar (and are close to each other in the embedding space)?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Not necessarily.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</a:t>
            </a:r>
            <a:r>
              <a:rPr lang="en-GB" sz="2200"/>
              <a:t>anguage models need to be trained on question-answer pairs to become better at retrieval.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will see this with code in the next slides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72675" y="596900"/>
            <a:ext cx="8391000" cy="4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Below is an illustration of using external knowledge in the vector database.</a:t>
            </a:r>
            <a:endParaRPr sz="2200"/>
          </a:p>
        </p:txBody>
      </p:sp>
      <p:pic>
        <p:nvPicPr>
          <p:cNvPr id="185" name="Google Shape;1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898" y="1503275"/>
            <a:ext cx="7432950" cy="35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1" name="Google Shape;191;p37"/>
          <p:cNvSpPr txBox="1"/>
          <p:nvPr>
            <p:ph idx="1" type="body"/>
          </p:nvPr>
        </p:nvSpPr>
        <p:spPr>
          <a:xfrm>
            <a:off x="72675" y="596900"/>
            <a:ext cx="8391000" cy="4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Dense Retrieval Example</a:t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Here, we'll test and use embeddings to search for text. We will: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Get the text we want to make searchable and apply some processing to chunk it into sentences.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Embed the sentences.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Build the search index.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Search and see the results.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7" name="Google Shape;197;p38"/>
          <p:cNvSpPr txBox="1"/>
          <p:nvPr>
            <p:ph idx="1" type="body"/>
          </p:nvPr>
        </p:nvSpPr>
        <p:spPr>
          <a:xfrm>
            <a:off x="72675" y="596900"/>
            <a:ext cx="8391000" cy="4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Dense Retrieval Example</a:t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98" name="Google Shape;1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47263"/>
            <a:ext cx="83820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72675" y="596900"/>
            <a:ext cx="8391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Getting the text archive and chunking it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Let's use the first section of the article on the film Interstellar.</a:t>
            </a:r>
            <a:endParaRPr sz="2200"/>
          </a:p>
        </p:txBody>
      </p:sp>
      <p:pic>
        <p:nvPicPr>
          <p:cNvPr id="205" name="Google Shape;2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12" y="1431499"/>
            <a:ext cx="8312475" cy="30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237800" y="4445100"/>
            <a:ext cx="82095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highlight>
                  <a:schemeClr val="lt1"/>
                </a:highlight>
              </a:rPr>
              <a:t>The rest of the text can be viewed in the Notes or in the book.</a:t>
            </a:r>
            <a:endParaRPr sz="2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12" name="Google Shape;212;p40"/>
          <p:cNvSpPr txBox="1"/>
          <p:nvPr>
            <p:ph idx="1" type="body"/>
          </p:nvPr>
        </p:nvSpPr>
        <p:spPr>
          <a:xfrm>
            <a:off x="72675" y="596900"/>
            <a:ext cx="8391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Getting the text archive and chunking it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We’re using the first section of the article on the film Interstellar.</a:t>
            </a:r>
            <a:endParaRPr sz="2200"/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4700"/>
            <a:ext cx="86868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19" name="Google Shape;219;p41"/>
          <p:cNvSpPr txBox="1"/>
          <p:nvPr>
            <p:ph idx="1" type="body"/>
          </p:nvPr>
        </p:nvSpPr>
        <p:spPr>
          <a:xfrm>
            <a:off x="72675" y="596900"/>
            <a:ext cx="8391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Embedding the text chunks</a:t>
            </a:r>
            <a:endParaRPr sz="2200"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248875"/>
            <a:ext cx="87249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 txBox="1"/>
          <p:nvPr>
            <p:ph idx="1" type="body"/>
          </p:nvPr>
        </p:nvSpPr>
        <p:spPr>
          <a:xfrm>
            <a:off x="147050" y="3860300"/>
            <a:ext cx="8391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This outputs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(15, 4096)</a:t>
            </a:r>
            <a:r>
              <a:rPr lang="en-GB" sz="2200"/>
              <a:t> , which indicates that we have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-GB" sz="2200"/>
              <a:t> vectors, each one of size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4,096</a:t>
            </a:r>
            <a:r>
              <a:rPr lang="en-GB" sz="2200"/>
              <a:t>.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27" name="Google Shape;227;p42"/>
          <p:cNvSpPr txBox="1"/>
          <p:nvPr>
            <p:ph idx="1" type="body"/>
          </p:nvPr>
        </p:nvSpPr>
        <p:spPr>
          <a:xfrm>
            <a:off x="72675" y="596900"/>
            <a:ext cx="89289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Building the search index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Before we can search, we need to build a </a:t>
            </a:r>
            <a:r>
              <a:rPr b="1" lang="en-GB" sz="2200"/>
              <a:t>search index.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An index stores the embeddings and is optimized to </a:t>
            </a:r>
            <a:r>
              <a:rPr b="1" lang="en-GB" sz="2200"/>
              <a:t>quickly retrieve the nearest neighbors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228" name="Google Shape;2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5" y="2499075"/>
            <a:ext cx="8928899" cy="171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34" name="Google Shape;234;p43"/>
          <p:cNvSpPr txBox="1"/>
          <p:nvPr>
            <p:ph idx="1" type="body"/>
          </p:nvPr>
        </p:nvSpPr>
        <p:spPr>
          <a:xfrm>
            <a:off x="72675" y="596900"/>
            <a:ext cx="8928900" cy="3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Search the index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200"/>
              <a:t>We can now use it to search the dataset (Wikipedia article for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Interstellar)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We embed the query and present its embedding to the index, which will retrieve the </a:t>
            </a:r>
            <a:r>
              <a:rPr b="1" lang="en-GB" sz="2200"/>
              <a:t>most similar sentence.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See in the next slide the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search()</a:t>
            </a:r>
            <a:r>
              <a:rPr lang="en-GB" sz="2200"/>
              <a:t> search function</a:t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40" name="Google Shape;240;p44"/>
          <p:cNvSpPr txBox="1"/>
          <p:nvPr>
            <p:ph idx="1" type="body"/>
          </p:nvPr>
        </p:nvSpPr>
        <p:spPr>
          <a:xfrm>
            <a:off x="72675" y="596900"/>
            <a:ext cx="8928900" cy="3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Search the index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850" y="1008175"/>
            <a:ext cx="7196576" cy="15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837" y="2571750"/>
            <a:ext cx="7196576" cy="20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Overview of Semantic Search and RAG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0" y="596900"/>
            <a:ext cx="85227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The </a:t>
            </a:r>
            <a:r>
              <a:rPr b="1" lang="en-GB" sz="2200"/>
              <a:t>top three approaches</a:t>
            </a:r>
            <a:r>
              <a:rPr lang="en-GB" sz="2200"/>
              <a:t> for using language models in search are: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i="1" lang="en-GB" sz="2200"/>
              <a:t>Dense Retrieval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i="1" lang="en-GB" sz="2200"/>
              <a:t>Reranking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i="1" lang="en-GB" sz="2200"/>
              <a:t>RAG 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48" name="Google Shape;248;p45"/>
          <p:cNvSpPr txBox="1"/>
          <p:nvPr>
            <p:ph idx="1" type="body"/>
          </p:nvPr>
        </p:nvSpPr>
        <p:spPr>
          <a:xfrm>
            <a:off x="72675" y="596900"/>
            <a:ext cx="8928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Search the index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We can now write a query and search the texts:</a:t>
            </a:r>
            <a:endParaRPr sz="2200"/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50" y="1621275"/>
            <a:ext cx="874395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>
            <p:ph idx="1" type="body"/>
          </p:nvPr>
        </p:nvSpPr>
        <p:spPr>
          <a:xfrm>
            <a:off x="165150" y="2649975"/>
            <a:ext cx="8928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This outputs:</a:t>
            </a:r>
            <a:endParaRPr sz="2200"/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50" y="3220500"/>
            <a:ext cx="87439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 txBox="1"/>
          <p:nvPr>
            <p:ph idx="1" type="body"/>
          </p:nvPr>
        </p:nvSpPr>
        <p:spPr>
          <a:xfrm>
            <a:off x="165150" y="3925350"/>
            <a:ext cx="8928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… (the rest of the output is in the next slide)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72675" y="596900"/>
            <a:ext cx="8928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Search the index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This outputs:</a:t>
            </a:r>
            <a:endParaRPr sz="2200"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500" y="1007525"/>
            <a:ext cx="4546099" cy="393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65" name="Google Shape;265;p47"/>
          <p:cNvSpPr txBox="1"/>
          <p:nvPr>
            <p:ph idx="1" type="body"/>
          </p:nvPr>
        </p:nvSpPr>
        <p:spPr>
          <a:xfrm>
            <a:off x="72675" y="596900"/>
            <a:ext cx="8928900" cy="4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Search the index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Looking at the results, we can see that the </a:t>
            </a:r>
            <a:r>
              <a:rPr b="1" lang="en-GB" sz="2200"/>
              <a:t>first </a:t>
            </a:r>
            <a:r>
              <a:rPr lang="en-GB" sz="2200"/>
              <a:t>one has the </a:t>
            </a:r>
            <a:r>
              <a:rPr b="1" lang="en-GB" sz="2200"/>
              <a:t>least distance, </a:t>
            </a:r>
            <a:r>
              <a:rPr lang="en-GB" sz="2200"/>
              <a:t>and so is the </a:t>
            </a:r>
            <a:r>
              <a:rPr b="1" lang="en-GB" sz="2200"/>
              <a:t>most similar. 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use the word ‘science’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Because we use </a:t>
            </a:r>
            <a:r>
              <a:rPr i="1" lang="en-GB" sz="2200"/>
              <a:t>semantic </a:t>
            </a:r>
            <a:r>
              <a:rPr lang="en-GB" sz="2200"/>
              <a:t>similarity, instead of </a:t>
            </a:r>
            <a:r>
              <a:rPr i="1" lang="en-GB" sz="2200"/>
              <a:t>keyword matching</a:t>
            </a:r>
            <a:r>
              <a:rPr lang="en-GB" sz="2200"/>
              <a:t> we get results of similar meaning (e.g., </a:t>
            </a:r>
            <a:r>
              <a:rPr b="1" lang="en-GB" sz="2200"/>
              <a:t>'scientific</a:t>
            </a:r>
            <a:r>
              <a:rPr lang="en-GB" sz="2200"/>
              <a:t>..', </a:t>
            </a:r>
            <a:r>
              <a:rPr b="1" lang="en-GB" sz="2200"/>
              <a:t>'theoretical</a:t>
            </a:r>
            <a:r>
              <a:rPr lang="en-GB" sz="2200"/>
              <a:t> </a:t>
            </a:r>
            <a:r>
              <a:rPr b="1" lang="en-GB" sz="2200"/>
              <a:t>astrophysics'</a:t>
            </a:r>
            <a:r>
              <a:rPr lang="en-GB" sz="2200"/>
              <a:t>, etc.), not necessarily the same word match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71" name="Google Shape;271;p48"/>
          <p:cNvSpPr txBox="1"/>
          <p:nvPr>
            <p:ph idx="1" type="body"/>
          </p:nvPr>
        </p:nvSpPr>
        <p:spPr>
          <a:xfrm>
            <a:off x="72675" y="596900"/>
            <a:ext cx="89289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Search the index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Let's see how the BM25 (one of the leading lexical search methods) algorithm performs.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812" y="1871835"/>
            <a:ext cx="6556374" cy="13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800" y="3271650"/>
            <a:ext cx="6556375" cy="1189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79" name="Google Shape;279;p49"/>
          <p:cNvSpPr txBox="1"/>
          <p:nvPr>
            <p:ph idx="1" type="body"/>
          </p:nvPr>
        </p:nvSpPr>
        <p:spPr>
          <a:xfrm>
            <a:off x="72675" y="596900"/>
            <a:ext cx="89289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Search the index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Continuation: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525" y="1090300"/>
            <a:ext cx="5709099" cy="39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72675" y="596900"/>
            <a:ext cx="89289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Search the index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When we search for the same query, we get a different set of results from the dense retrieval search:</a:t>
            </a:r>
            <a:endParaRPr sz="2200"/>
          </a:p>
        </p:txBody>
      </p:sp>
      <p:pic>
        <p:nvPicPr>
          <p:cNvPr id="287" name="Google Shape;2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38" y="1866350"/>
            <a:ext cx="871537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0"/>
          <p:cNvSpPr txBox="1"/>
          <p:nvPr>
            <p:ph idx="1" type="body"/>
          </p:nvPr>
        </p:nvSpPr>
        <p:spPr>
          <a:xfrm>
            <a:off x="107550" y="2319350"/>
            <a:ext cx="8928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Result:</a:t>
            </a:r>
            <a:endParaRPr sz="2200"/>
          </a:p>
        </p:txBody>
      </p:sp>
      <p:pic>
        <p:nvPicPr>
          <p:cNvPr id="289" name="Google Shape;2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236" y="2750975"/>
            <a:ext cx="6002624" cy="15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237" y="4253275"/>
            <a:ext cx="6002624" cy="61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72675" y="596900"/>
            <a:ext cx="89289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Search the index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Because </a:t>
            </a:r>
            <a:r>
              <a:rPr b="1" lang="en-GB" sz="2200"/>
              <a:t>BM25</a:t>
            </a:r>
            <a:r>
              <a:rPr lang="en-GB" sz="2200"/>
              <a:t> is a </a:t>
            </a:r>
            <a:r>
              <a:rPr b="1" lang="en-GB" sz="2200"/>
              <a:t>lexical</a:t>
            </a:r>
            <a:r>
              <a:rPr lang="en-GB" sz="2200"/>
              <a:t> (</a:t>
            </a:r>
            <a:r>
              <a:rPr b="1" lang="en-GB" sz="2200"/>
              <a:t>keyword-based</a:t>
            </a:r>
            <a:r>
              <a:rPr lang="en-GB" sz="2200"/>
              <a:t>) search, </a:t>
            </a:r>
            <a:r>
              <a:rPr lang="en-GB" sz="2200"/>
              <a:t> we see that first result does not really answer the question despite it sharing the word “science” with the query.</a:t>
            </a:r>
            <a:endParaRPr sz="2200"/>
          </a:p>
        </p:txBody>
      </p:sp>
      <p:pic>
        <p:nvPicPr>
          <p:cNvPr id="297" name="Google Shape;2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38" y="1866350"/>
            <a:ext cx="871537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1"/>
          <p:cNvSpPr txBox="1"/>
          <p:nvPr>
            <p:ph idx="1" type="body"/>
          </p:nvPr>
        </p:nvSpPr>
        <p:spPr>
          <a:xfrm>
            <a:off x="107550" y="2319350"/>
            <a:ext cx="8928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Result:</a:t>
            </a:r>
            <a:endParaRPr sz="2200"/>
          </a:p>
        </p:txBody>
      </p:sp>
      <p:pic>
        <p:nvPicPr>
          <p:cNvPr id="299" name="Google Shape;2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236" y="2750975"/>
            <a:ext cx="6002624" cy="15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237" y="4253275"/>
            <a:ext cx="6002624" cy="61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06" name="Google Shape;306;p52"/>
          <p:cNvSpPr txBox="1"/>
          <p:nvPr>
            <p:ph idx="1" type="body"/>
          </p:nvPr>
        </p:nvSpPr>
        <p:spPr>
          <a:xfrm>
            <a:off x="72675" y="596900"/>
            <a:ext cx="4100100" cy="4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Caveats of dense retrieval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Dense retrieval </a:t>
            </a:r>
            <a:r>
              <a:rPr b="1" lang="en-GB" sz="2200"/>
              <a:t>always returns results,</a:t>
            </a:r>
            <a:r>
              <a:rPr lang="en-GB" sz="2200"/>
              <a:t> even when the documents don't contain the answer. 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See the results for the query: ‘</a:t>
            </a:r>
            <a:r>
              <a:rPr i="1" lang="en-GB" sz="2200"/>
              <a:t>What is the mass of the moon?’</a:t>
            </a:r>
            <a:endParaRPr i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None of them answer the question.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One way to address it is to use a </a:t>
            </a:r>
            <a:r>
              <a:rPr b="1" lang="en-GB" sz="2200"/>
              <a:t>threshold level.</a:t>
            </a:r>
            <a:endParaRPr sz="2200"/>
          </a:p>
        </p:txBody>
      </p:sp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825" y="738113"/>
            <a:ext cx="4971174" cy="36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13" name="Google Shape;313;p53"/>
          <p:cNvSpPr txBox="1"/>
          <p:nvPr>
            <p:ph idx="1" type="body"/>
          </p:nvPr>
        </p:nvSpPr>
        <p:spPr>
          <a:xfrm>
            <a:off x="72675" y="596900"/>
            <a:ext cx="8696400" cy="4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Caveats of dense retrieval</a:t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2. Another caveat of dense retrieval is </a:t>
            </a:r>
            <a:r>
              <a:rPr b="1" lang="en-GB" sz="2200"/>
              <a:t>when a user wants to find an exact match for a specific phrase</a:t>
            </a:r>
            <a:r>
              <a:rPr lang="en-GB" sz="2200"/>
              <a:t>, not semantic similarity.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is why  a </a:t>
            </a:r>
            <a:r>
              <a:rPr b="1" lang="en-GB" sz="2200"/>
              <a:t>hybrid search system (that combines keyword matching and dense retrieval) </a:t>
            </a:r>
            <a:r>
              <a:rPr lang="en-GB" sz="2200"/>
              <a:t>is advised instead of relying solely on dense retrieval.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3. Dense retrieval systems also find it challenging to work properly other than the ones they are trained 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4. It is hard to handle answers spanning multiple sentences. There is a trade-off between chunk size and information completeness</a:t>
            </a:r>
            <a:endParaRPr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75" y="596900"/>
            <a:ext cx="3593700" cy="4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Chunking Long Texts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As we've seen in early chapters, every model has a context size limit.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is a limitation of </a:t>
            </a:r>
            <a:r>
              <a:rPr b="1" lang="en-GB" sz="2200"/>
              <a:t>Transformer LMs.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means we cannot input very long texts.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One way to solve this is by using </a:t>
            </a:r>
            <a:r>
              <a:rPr b="1" i="1" lang="en-GB" sz="2200"/>
              <a:t>chunking</a:t>
            </a:r>
            <a:r>
              <a:rPr lang="en-GB" sz="2200"/>
              <a:t>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20" name="Google Shape;3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250" y="1118475"/>
            <a:ext cx="5245426" cy="290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Dense Retrieval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0" y="596900"/>
            <a:ext cx="8873700" cy="4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i="1" lang="en-GB" sz="2200"/>
              <a:t>Dense Retrieval </a:t>
            </a:r>
            <a:r>
              <a:rPr lang="en-GB" sz="2200"/>
              <a:t>systems rely on </a:t>
            </a:r>
            <a:r>
              <a:rPr b="1" i="1" lang="en-GB" sz="2200"/>
              <a:t>embeddings.</a:t>
            </a:r>
            <a:endParaRPr b="1" i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i="1" lang="en-GB" sz="2200"/>
              <a:t>Embeddings</a:t>
            </a:r>
            <a:r>
              <a:rPr lang="en-GB" sz="2200"/>
              <a:t> are lists of float values that numerically represent the </a:t>
            </a:r>
            <a:r>
              <a:rPr i="1" lang="en-GB" sz="2200"/>
              <a:t>semantic meaning of text.</a:t>
            </a:r>
            <a:r>
              <a:rPr lang="en-GB" sz="2200"/>
              <a:t>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These values serve as </a:t>
            </a:r>
            <a:r>
              <a:rPr b="1" lang="en-GB" sz="2200"/>
              <a:t>coordinates</a:t>
            </a:r>
            <a:r>
              <a:rPr lang="en-GB" sz="2200"/>
              <a:t> in a high-dimensional vector space, where </a:t>
            </a:r>
            <a:r>
              <a:rPr b="1" lang="en-GB" sz="2200"/>
              <a:t>semantically similar texts are positioned close together.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is important to remember (discussed multiple times in earlier chapters) because embeddings are </a:t>
            </a:r>
            <a:r>
              <a:rPr b="1" lang="en-GB" sz="2200"/>
              <a:t>integral</a:t>
            </a:r>
            <a:r>
              <a:rPr lang="en-GB" sz="2200"/>
              <a:t> to the search functionality of semantic search systems.</a:t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26" name="Google Shape;326;p55"/>
          <p:cNvSpPr txBox="1"/>
          <p:nvPr>
            <p:ph idx="1" type="body"/>
          </p:nvPr>
        </p:nvSpPr>
        <p:spPr>
          <a:xfrm>
            <a:off x="75" y="596900"/>
            <a:ext cx="9059700" cy="4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One vector per document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When doing this, there are </a:t>
            </a:r>
            <a:r>
              <a:rPr b="1" lang="en-GB" sz="2200"/>
              <a:t>some possibilities: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Embedding only a </a:t>
            </a:r>
            <a:r>
              <a:rPr b="1" lang="en-GB" sz="2200"/>
              <a:t>representative part </a:t>
            </a:r>
            <a:r>
              <a:rPr lang="en-GB" sz="2200"/>
              <a:t>of the text (e.g., title, beginning of text). </a:t>
            </a:r>
            <a:r>
              <a:rPr i="1" lang="en-GB" sz="2200"/>
              <a:t>May cause in a lot of loss of information</a:t>
            </a:r>
            <a:r>
              <a:rPr lang="en-GB" sz="2200"/>
              <a:t>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Embedding the documents in chunks, embedding those chunks, and then </a:t>
            </a:r>
            <a:r>
              <a:rPr b="1" lang="en-GB" sz="2200"/>
              <a:t>aggregating (averaging) those chunks into a single vector.</a:t>
            </a:r>
            <a:endParaRPr b="1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Results in a </a:t>
            </a:r>
            <a:r>
              <a:rPr b="1" lang="en-GB" sz="2200"/>
              <a:t>highly compressed vector</a:t>
            </a:r>
            <a:r>
              <a:rPr lang="en-GB" sz="2200"/>
              <a:t> that loses a lot of the information of the document.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32" name="Google Shape;332;p56"/>
          <p:cNvSpPr txBox="1"/>
          <p:nvPr>
            <p:ph idx="1" type="body"/>
          </p:nvPr>
        </p:nvSpPr>
        <p:spPr>
          <a:xfrm>
            <a:off x="75" y="596900"/>
            <a:ext cx="3782700" cy="4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Multiple vectors per document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This is basically chunking the document into smaller pieces, and embedding those chunks, </a:t>
            </a:r>
            <a:r>
              <a:rPr b="1" lang="en-GB" sz="2200"/>
              <a:t>without aggregating them.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Because it has full coverage of the text, it leads to a </a:t>
            </a:r>
            <a:r>
              <a:rPr b="1" lang="en-GB" sz="2200"/>
              <a:t>more expressive search index.</a:t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33" name="Google Shape;3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300" y="964550"/>
            <a:ext cx="5290700" cy="292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39" name="Google Shape;339;p57"/>
          <p:cNvSpPr txBox="1"/>
          <p:nvPr>
            <p:ph idx="1" type="body"/>
          </p:nvPr>
        </p:nvSpPr>
        <p:spPr>
          <a:xfrm>
            <a:off x="75" y="596900"/>
            <a:ext cx="9045000" cy="4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Multiple vectors per document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The best way of chunking depends on the types of texts and queries.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40" name="Google Shape;3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099" y="1510650"/>
            <a:ext cx="6861800" cy="35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0" y="485550"/>
            <a:ext cx="9045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Multiple vectors per document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Was of chunking include: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Each sentence is a chunk.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The issue is that it may not capture the overall context of a document.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Each paragraph is a chunk.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Good if the text already is made of paragraphs (each with its own subcontext within the longer document).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Otherwise, it would just be chunking of 3-8 sentences.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52" name="Google Shape;352;p59"/>
          <p:cNvSpPr txBox="1"/>
          <p:nvPr>
            <p:ph idx="1" type="body"/>
          </p:nvPr>
        </p:nvSpPr>
        <p:spPr>
          <a:xfrm>
            <a:off x="0" y="485550"/>
            <a:ext cx="9045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Multiple vectors per document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Was of chunking include: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Some chunks derive meaning from the text around them.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Context can be incorporated by:</a:t>
            </a:r>
            <a:endParaRPr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GB" sz="2200"/>
              <a:t>adding the </a:t>
            </a:r>
            <a:r>
              <a:rPr b="1" lang="en-GB" sz="2200"/>
              <a:t>title of the document</a:t>
            </a:r>
            <a:r>
              <a:rPr lang="en-GB" sz="2200"/>
              <a:t> to the chunk</a:t>
            </a:r>
            <a:endParaRPr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GB" sz="2200"/>
              <a:t>adding some </a:t>
            </a:r>
            <a:r>
              <a:rPr b="1" lang="en-GB" sz="2200"/>
              <a:t>overlap</a:t>
            </a:r>
            <a:r>
              <a:rPr lang="en-GB" sz="2200"/>
              <a:t> between chunks (words that chunks share in the beginning and the last part of each chunk).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58" name="Google Shape;358;p60"/>
          <p:cNvSpPr txBox="1"/>
          <p:nvPr>
            <p:ph idx="1" type="body"/>
          </p:nvPr>
        </p:nvSpPr>
        <p:spPr>
          <a:xfrm>
            <a:off x="0" y="485550"/>
            <a:ext cx="9045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Multiple vectors per document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 visual example of chunking (with overlap) is provided below: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59" name="Google Shape;3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2525"/>
            <a:ext cx="88392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65" name="Google Shape;365;p61"/>
          <p:cNvSpPr txBox="1"/>
          <p:nvPr>
            <p:ph idx="1" type="body"/>
          </p:nvPr>
        </p:nvSpPr>
        <p:spPr>
          <a:xfrm>
            <a:off x="0" y="485550"/>
            <a:ext cx="9045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Nearest neighbor search versus vector databases: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Once the query is embedded, we can start looking for results of a query.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can be done by calculating the </a:t>
            </a:r>
            <a:r>
              <a:rPr b="1" lang="en-GB" sz="2200"/>
              <a:t>distances between the query and the archive.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An efficient approach is to use </a:t>
            </a:r>
            <a:r>
              <a:rPr b="1" lang="en-GB" sz="2200"/>
              <a:t>nearest neighbor search libraries</a:t>
            </a:r>
            <a:r>
              <a:rPr lang="en-GB" sz="2200"/>
              <a:t> like </a:t>
            </a:r>
            <a:r>
              <a:rPr b="1" lang="en-GB" sz="2200"/>
              <a:t>Annoy</a:t>
            </a:r>
            <a:r>
              <a:rPr lang="en-GB" sz="2200"/>
              <a:t> or </a:t>
            </a:r>
            <a:r>
              <a:rPr b="1" lang="en-GB" sz="2200"/>
              <a:t>FAISS</a:t>
            </a:r>
            <a:r>
              <a:rPr lang="en-GB" sz="2200"/>
              <a:t>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Another way to find the nearest neighbors is by using </a:t>
            </a:r>
            <a:r>
              <a:rPr b="1" lang="en-GB" sz="2200"/>
              <a:t>vector databases</a:t>
            </a:r>
            <a:r>
              <a:rPr lang="en-GB" sz="2200"/>
              <a:t> like </a:t>
            </a:r>
            <a:r>
              <a:rPr b="1" lang="en-GB" sz="2200"/>
              <a:t>Weaviate</a:t>
            </a:r>
            <a:r>
              <a:rPr lang="en-GB" sz="2200"/>
              <a:t> or </a:t>
            </a:r>
            <a:r>
              <a:rPr b="1" lang="en-GB" sz="2200"/>
              <a:t>Pinecone</a:t>
            </a:r>
            <a:r>
              <a:rPr lang="en-GB" sz="2200"/>
              <a:t>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71" name="Google Shape;371;p62"/>
          <p:cNvSpPr txBox="1"/>
          <p:nvPr>
            <p:ph idx="1" type="body"/>
          </p:nvPr>
        </p:nvSpPr>
        <p:spPr>
          <a:xfrm>
            <a:off x="0" y="485550"/>
            <a:ext cx="9045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Fine-tuning embedding models for dense retrieval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know we can fine-tune a language model to perform a specific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task.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 embedding models, they are fine-tuned to generate better embeddings for retrieval.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model learns to </a:t>
            </a:r>
            <a:r>
              <a:rPr b="1" lang="en-GB" sz="2200"/>
              <a:t>pull relevant query-document pairs closer together </a:t>
            </a:r>
            <a:r>
              <a:rPr lang="en-GB" sz="2200"/>
              <a:t>in embedding space, </a:t>
            </a:r>
            <a:r>
              <a:rPr b="1" lang="en-GB" sz="2200"/>
              <a:t>while pushing irrelevant pairs farther apart.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77" name="Google Shape;377;p63"/>
          <p:cNvSpPr txBox="1"/>
          <p:nvPr>
            <p:ph idx="1" type="body"/>
          </p:nvPr>
        </p:nvSpPr>
        <p:spPr>
          <a:xfrm>
            <a:off x="0" y="485550"/>
            <a:ext cx="9045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Fine-tuning embedding models for dense retrieval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embedding model learns what "</a:t>
            </a:r>
            <a:r>
              <a:rPr b="1" lang="en-GB" sz="2200"/>
              <a:t>relevance</a:t>
            </a:r>
            <a:r>
              <a:rPr lang="en-GB" sz="2200"/>
              <a:t>" means for your specific task or domain.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fine-tuning process requires training data composed of queries paired with: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relevant documents (</a:t>
            </a:r>
            <a:r>
              <a:rPr b="1" lang="en-GB" sz="2200"/>
              <a:t>positive examples</a:t>
            </a:r>
            <a:r>
              <a:rPr lang="en-GB" sz="2200"/>
              <a:t>) and queries paired with 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irrelevant documents (</a:t>
            </a:r>
            <a:r>
              <a:rPr b="1" lang="en-GB" sz="2200"/>
              <a:t>negative examples</a:t>
            </a:r>
            <a:r>
              <a:rPr lang="en-GB" sz="2200"/>
              <a:t>).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4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83" name="Google Shape;383;p64"/>
          <p:cNvSpPr txBox="1"/>
          <p:nvPr>
            <p:ph idx="1" type="body"/>
          </p:nvPr>
        </p:nvSpPr>
        <p:spPr>
          <a:xfrm>
            <a:off x="0" y="485550"/>
            <a:ext cx="90741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Fine-tuning embedding models for dense retrieval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Below is an illustration of embeddings before fine-tuning: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84" name="Google Shape;3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850" y="1445175"/>
            <a:ext cx="4946300" cy="33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Dense Retrieval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499" y="735963"/>
            <a:ext cx="5691074" cy="38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90" name="Google Shape;390;p65"/>
          <p:cNvSpPr txBox="1"/>
          <p:nvPr>
            <p:ph idx="1" type="body"/>
          </p:nvPr>
        </p:nvSpPr>
        <p:spPr>
          <a:xfrm>
            <a:off x="0" y="485550"/>
            <a:ext cx="90741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Reranking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Reranking</a:t>
            </a:r>
            <a:r>
              <a:rPr lang="en-GB" sz="2200"/>
              <a:t> is tasked with changing the order of the search results based on relevance to the search query.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 </a:t>
            </a:r>
            <a:r>
              <a:rPr b="1" lang="en-GB" sz="2200"/>
              <a:t>reranker</a:t>
            </a:r>
            <a:r>
              <a:rPr lang="en-GB" sz="2200"/>
              <a:t> takes in the search query and a number of search results, and returns the optimal ordering of these documents so the most relevant ones to the query are higher in ranking.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0" y="485550"/>
            <a:ext cx="90741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Reranking Example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 the following example, we will use Cohere's Rerank endpoint to start using a reranker.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200"/>
          </a:p>
        </p:txBody>
      </p:sp>
      <p:pic>
        <p:nvPicPr>
          <p:cNvPr id="397" name="Google Shape;3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812488"/>
            <a:ext cx="87249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03" name="Google Shape;403;p67"/>
          <p:cNvSpPr txBox="1"/>
          <p:nvPr>
            <p:ph idx="1" type="body"/>
          </p:nvPr>
        </p:nvSpPr>
        <p:spPr>
          <a:xfrm>
            <a:off x="0" y="485550"/>
            <a:ext cx="90741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Reranking Example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following code outputs:</a:t>
            </a:r>
            <a:endParaRPr i="1" sz="2200"/>
          </a:p>
        </p:txBody>
      </p:sp>
      <p:pic>
        <p:nvPicPr>
          <p:cNvPr id="404" name="Google Shape;4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350225"/>
            <a:ext cx="872490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7"/>
          <p:cNvSpPr txBox="1"/>
          <p:nvPr>
            <p:ph idx="1" type="body"/>
          </p:nvPr>
        </p:nvSpPr>
        <p:spPr>
          <a:xfrm>
            <a:off x="209550" y="4184100"/>
            <a:ext cx="90741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Here, you can see that the reranker shows higher confidence for the first result.</a:t>
            </a:r>
            <a:endParaRPr i="1"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8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11" name="Google Shape;411;p68"/>
          <p:cNvSpPr txBox="1"/>
          <p:nvPr>
            <p:ph idx="1" type="body"/>
          </p:nvPr>
        </p:nvSpPr>
        <p:spPr>
          <a:xfrm>
            <a:off x="0" y="485550"/>
            <a:ext cx="90741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Reranking Example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Let's change our keyword search function so that it retrieves a list of the top 10 results, then use rerank to choose the top 3 from the top 10.</a:t>
            </a:r>
            <a:endParaRPr sz="2200"/>
          </a:p>
        </p:txBody>
      </p:sp>
      <p:pic>
        <p:nvPicPr>
          <p:cNvPr id="412" name="Google Shape;4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0" y="1800850"/>
            <a:ext cx="87249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9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18" name="Google Shape;418;p69"/>
          <p:cNvSpPr txBox="1"/>
          <p:nvPr>
            <p:ph idx="1" type="body"/>
          </p:nvPr>
        </p:nvSpPr>
        <p:spPr>
          <a:xfrm>
            <a:off x="0" y="485550"/>
            <a:ext cx="90741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Reranking Example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Let's change our keyword search function so that it retrieves a list of the top 10 results, then use rerank to choose the top 3 from the top 10.</a:t>
            </a:r>
            <a:endParaRPr sz="2200"/>
          </a:p>
        </p:txBody>
      </p:sp>
      <p:pic>
        <p:nvPicPr>
          <p:cNvPr id="419" name="Google Shape;4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050" y="1865175"/>
            <a:ext cx="6215999" cy="31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0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25" name="Google Shape;425;p70"/>
          <p:cNvSpPr txBox="1"/>
          <p:nvPr>
            <p:ph idx="1" type="body"/>
          </p:nvPr>
        </p:nvSpPr>
        <p:spPr>
          <a:xfrm>
            <a:off x="0" y="485550"/>
            <a:ext cx="90741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Reranking Example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Results:</a:t>
            </a:r>
            <a:endParaRPr sz="2200"/>
          </a:p>
        </p:txBody>
      </p:sp>
      <p:pic>
        <p:nvPicPr>
          <p:cNvPr id="426" name="Google Shape;42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875" y="1114725"/>
            <a:ext cx="4138403" cy="29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875" y="4028775"/>
            <a:ext cx="4138401" cy="32528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70"/>
          <p:cNvSpPr txBox="1"/>
          <p:nvPr>
            <p:ph idx="1" type="body"/>
          </p:nvPr>
        </p:nvSpPr>
        <p:spPr>
          <a:xfrm>
            <a:off x="326850" y="4354050"/>
            <a:ext cx="90741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We see the top result of the keyword search are not included in the top 3 results of the reranker.</a:t>
            </a:r>
            <a:endParaRPr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1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34" name="Google Shape;434;p71"/>
          <p:cNvSpPr txBox="1"/>
          <p:nvPr>
            <p:ph idx="1" type="body"/>
          </p:nvPr>
        </p:nvSpPr>
        <p:spPr>
          <a:xfrm>
            <a:off x="0" y="485550"/>
            <a:ext cx="9074100" cy="4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How reranking models work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One popular way of building LLM search rerankers is to present the query and each result to an LLM working as a </a:t>
            </a:r>
            <a:r>
              <a:rPr i="1" lang="en-GB" sz="2200"/>
              <a:t>cross-encoder.</a:t>
            </a:r>
            <a:endParaRPr i="1"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query and each result retrieved are </a:t>
            </a:r>
            <a:r>
              <a:rPr b="1" lang="en-GB" sz="2200"/>
              <a:t>presented to the LLM at the same time separately</a:t>
            </a:r>
            <a:r>
              <a:rPr lang="en-GB" sz="2200"/>
              <a:t> so the LLM can can view all the pairs before assigning a </a:t>
            </a:r>
            <a:r>
              <a:rPr b="1" lang="en-GB" sz="2200"/>
              <a:t>relevance score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This score determines the new order of the results.</a:t>
            </a:r>
            <a:endParaRPr b="1"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40" name="Google Shape;440;p72"/>
          <p:cNvSpPr txBox="1"/>
          <p:nvPr>
            <p:ph idx="1" type="body"/>
          </p:nvPr>
        </p:nvSpPr>
        <p:spPr>
          <a:xfrm>
            <a:off x="0" y="485550"/>
            <a:ext cx="9074100" cy="4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How reranking models work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441" name="Google Shape;44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234225"/>
            <a:ext cx="87249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3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47" name="Google Shape;447;p73"/>
          <p:cNvSpPr txBox="1"/>
          <p:nvPr>
            <p:ph idx="1" type="body"/>
          </p:nvPr>
        </p:nvSpPr>
        <p:spPr>
          <a:xfrm>
            <a:off x="0" y="485550"/>
            <a:ext cx="9074100" cy="4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Retrieval Evaluation Metrics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Semantic search is evaluated using metrics from the</a:t>
            </a:r>
            <a:r>
              <a:rPr b="1" lang="en-GB" sz="2200"/>
              <a:t> Information Retrieval (IR) </a:t>
            </a:r>
            <a:r>
              <a:rPr lang="en-GB" sz="2200"/>
              <a:t>field</a:t>
            </a:r>
            <a:r>
              <a:rPr b="1" lang="en-GB" sz="2200"/>
              <a:t>.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MAP (Mean Average Precision)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Evaluating search systems needs </a:t>
            </a:r>
            <a:r>
              <a:rPr b="1" lang="en-GB" sz="2200"/>
              <a:t>3 major components: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a text archive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a set of queries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relevance judgments indicating which documents are relevant for each query.</a:t>
            </a:r>
            <a:endParaRPr sz="2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53" name="Google Shape;453;p74"/>
          <p:cNvSpPr txBox="1"/>
          <p:nvPr>
            <p:ph idx="1" type="body"/>
          </p:nvPr>
        </p:nvSpPr>
        <p:spPr>
          <a:xfrm>
            <a:off x="0" y="485550"/>
            <a:ext cx="3981000" cy="4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Retrieval Evaluation Metrics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 each query, all text documents have relevance labels.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These labels are either relevant/not relevant. The labels for each text document is called </a:t>
            </a:r>
            <a:r>
              <a:rPr b="1" lang="en-GB" sz="2200"/>
              <a:t>relevance judgments.</a:t>
            </a:r>
            <a:endParaRPr b="1" sz="2200"/>
          </a:p>
        </p:txBody>
      </p:sp>
      <p:pic>
        <p:nvPicPr>
          <p:cNvPr id="454" name="Google Shape;45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273" y="722600"/>
            <a:ext cx="4851075" cy="36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486675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Reranking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6" name="Google Shape;146;p30"/>
          <p:cNvSpPr txBox="1"/>
          <p:nvPr>
            <p:ph idx="1" type="body"/>
          </p:nvPr>
        </p:nvSpPr>
        <p:spPr>
          <a:xfrm>
            <a:off x="-174450" y="596900"/>
            <a:ext cx="4058700" cy="4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Search systems contain multiple steps.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 </a:t>
            </a:r>
            <a:r>
              <a:rPr b="1" lang="en-GB" sz="2200"/>
              <a:t>reranking language model</a:t>
            </a:r>
            <a:r>
              <a:rPr lang="en-GB" sz="2200"/>
              <a:t> is one of these steps.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Reranking language models</a:t>
            </a:r>
            <a:r>
              <a:rPr lang="en-GB" sz="2200"/>
              <a:t> are tasked with scoring the </a:t>
            </a:r>
            <a:r>
              <a:rPr i="1" lang="en-GB" sz="2200"/>
              <a:t>relevance</a:t>
            </a:r>
            <a:r>
              <a:rPr lang="en-GB" sz="2200"/>
              <a:t> of a subset of results against the query.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See the illustration</a:t>
            </a:r>
            <a:endParaRPr sz="2200"/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250" y="1414250"/>
            <a:ext cx="5215150" cy="263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5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60" name="Google Shape;460;p75"/>
          <p:cNvSpPr txBox="1"/>
          <p:nvPr>
            <p:ph idx="1" type="body"/>
          </p:nvPr>
        </p:nvSpPr>
        <p:spPr>
          <a:xfrm>
            <a:off x="0" y="485550"/>
            <a:ext cx="3981000" cy="4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Retrieval Evaluation Metrics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Relevance judgments </a:t>
            </a:r>
            <a:r>
              <a:rPr lang="en-GB" sz="2200"/>
              <a:t>serve as ground truth and are used to see the performance of a search system.</a:t>
            </a:r>
            <a:endParaRPr sz="2200"/>
          </a:p>
        </p:txBody>
      </p:sp>
      <p:pic>
        <p:nvPicPr>
          <p:cNvPr id="461" name="Google Shape;4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273" y="722600"/>
            <a:ext cx="4851075" cy="36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6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67" name="Google Shape;467;p76"/>
          <p:cNvSpPr txBox="1"/>
          <p:nvPr>
            <p:ph idx="1" type="body"/>
          </p:nvPr>
        </p:nvSpPr>
        <p:spPr>
          <a:xfrm>
            <a:off x="0" y="485550"/>
            <a:ext cx="3981000" cy="4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Retrieval Evaluation Metrics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 this example, it is straightforward to know which search system performs better.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</a:t>
            </a:r>
            <a:r>
              <a:rPr lang="en-GB" sz="2200"/>
              <a:t>hat if we need to quantify how much better a search system performs than the other one?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can use mean average precision (MAP).</a:t>
            </a:r>
            <a:endParaRPr sz="2200"/>
          </a:p>
        </p:txBody>
      </p:sp>
      <p:pic>
        <p:nvPicPr>
          <p:cNvPr id="468" name="Google Shape;46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625" y="874500"/>
            <a:ext cx="5288426" cy="36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74" name="Google Shape;474;p77"/>
          <p:cNvSpPr txBox="1"/>
          <p:nvPr>
            <p:ph idx="1" type="body"/>
          </p:nvPr>
        </p:nvSpPr>
        <p:spPr>
          <a:xfrm>
            <a:off x="0" y="485550"/>
            <a:ext cx="4349700" cy="4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Scoring a single query with average precision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 this case, the search system placed the relevant result (the only available one for this query) at the top.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gives the system a </a:t>
            </a:r>
            <a:r>
              <a:rPr b="1" lang="en-GB" sz="2200"/>
              <a:t>perfect score of 1.</a:t>
            </a:r>
            <a:endParaRPr b="1" sz="2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700" y="1306793"/>
            <a:ext cx="4711799" cy="241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81" name="Google Shape;481;p78"/>
          <p:cNvSpPr txBox="1"/>
          <p:nvPr>
            <p:ph idx="1" type="body"/>
          </p:nvPr>
        </p:nvSpPr>
        <p:spPr>
          <a:xfrm>
            <a:off x="0" y="485550"/>
            <a:ext cx="4349700" cy="4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Scoring a single query with average precision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Looking at the calculation: we're at position 1, we have a relevant result,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so precision at position 1 is 1.0 (</a:t>
            </a:r>
            <a:r>
              <a:rPr i="1" lang="en-GB" sz="2200"/>
              <a:t>it's calculated as the number of relevant results at position 1, divided by the position we're currently looking at, which is 1/1 = 1.0</a:t>
            </a:r>
            <a:r>
              <a:rPr lang="en-GB" sz="2200"/>
              <a:t>).</a:t>
            </a:r>
            <a:endParaRPr b="1" sz="2200"/>
          </a:p>
        </p:txBody>
      </p:sp>
      <p:pic>
        <p:nvPicPr>
          <p:cNvPr id="482" name="Google Shape;48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00" y="1363781"/>
            <a:ext cx="4711799" cy="241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9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88" name="Google Shape;488;p79"/>
          <p:cNvSpPr txBox="1"/>
          <p:nvPr>
            <p:ph idx="1" type="body"/>
          </p:nvPr>
        </p:nvSpPr>
        <p:spPr>
          <a:xfrm>
            <a:off x="0" y="485550"/>
            <a:ext cx="4349700" cy="4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Scoring a single query with average precision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What if the system placed the only relevant result at position 3?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 this case, the system would get penalized.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have 1 relevant result out of 3 positions, so precision at position 3 = 1/3 =</a:t>
            </a:r>
            <a:r>
              <a:rPr b="1" lang="en-GB" sz="2200"/>
              <a:t> 0.3.</a:t>
            </a:r>
            <a:endParaRPr b="1" sz="2200"/>
          </a:p>
        </p:txBody>
      </p:sp>
      <p:pic>
        <p:nvPicPr>
          <p:cNvPr id="489" name="Google Shape;4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78550"/>
            <a:ext cx="4489499" cy="247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0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95" name="Google Shape;495;p80"/>
          <p:cNvSpPr txBox="1"/>
          <p:nvPr>
            <p:ph idx="1" type="body"/>
          </p:nvPr>
        </p:nvSpPr>
        <p:spPr>
          <a:xfrm>
            <a:off x="0" y="485550"/>
            <a:ext cx="4349700" cy="4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Scoring a single query with average precision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Look at a query with more than one relevant document.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 position 1: precision@1 = 1/1 = 1.0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 position 3: precision@3 = 2/3 = 0.67 (because we've now found 2 relevant docs in 3 positions)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Average precision = (1.0 + 0.67) / 2 = 0.83</a:t>
            </a:r>
            <a:endParaRPr b="1" sz="2200"/>
          </a:p>
        </p:txBody>
      </p:sp>
      <p:pic>
        <p:nvPicPr>
          <p:cNvPr id="496" name="Google Shape;4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78550"/>
            <a:ext cx="4489499" cy="247828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0"/>
          <p:cNvSpPr txBox="1"/>
          <p:nvPr>
            <p:ph idx="1" type="body"/>
          </p:nvPr>
        </p:nvSpPr>
        <p:spPr>
          <a:xfrm>
            <a:off x="4222850" y="3803950"/>
            <a:ext cx="4633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2200">
                <a:highlight>
                  <a:schemeClr val="lt1"/>
                </a:highlight>
              </a:rPr>
              <a:t>The average precision basically calculates how well the system places each result in order (ranks).</a:t>
            </a:r>
            <a:endParaRPr b="1" i="1" sz="2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1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03" name="Google Shape;503;p81"/>
          <p:cNvSpPr txBox="1"/>
          <p:nvPr>
            <p:ph idx="1" type="body"/>
          </p:nvPr>
        </p:nvSpPr>
        <p:spPr>
          <a:xfrm>
            <a:off x="0" y="485550"/>
            <a:ext cx="9001500" cy="4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Scoring across multiple queries with mean average precision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 metric that scores a search system against all the queries in the test suite.</a:t>
            </a:r>
            <a:endParaRPr b="1" sz="2200"/>
          </a:p>
        </p:txBody>
      </p:sp>
      <p:pic>
        <p:nvPicPr>
          <p:cNvPr id="504" name="Google Shape;50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038" y="1558275"/>
            <a:ext cx="5419781" cy="32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2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10" name="Google Shape;510;p82"/>
          <p:cNvSpPr txBox="1"/>
          <p:nvPr>
            <p:ph idx="1" type="body"/>
          </p:nvPr>
        </p:nvSpPr>
        <p:spPr>
          <a:xfrm>
            <a:off x="0" y="485550"/>
            <a:ext cx="9001500" cy="4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RAG systems</a:t>
            </a:r>
            <a:r>
              <a:rPr lang="en-GB" sz="2200"/>
              <a:t> apply the search capabilities discussed previously to generate responses.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Enables users to access and 'chat with' documents.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Helpful for private or personal data the LLM wouldn't have access to otherwise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511" name="Google Shape;51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738" y="2334550"/>
            <a:ext cx="6976525" cy="26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3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17" name="Google Shape;517;p83"/>
          <p:cNvSpPr txBox="1"/>
          <p:nvPr>
            <p:ph idx="1" type="body"/>
          </p:nvPr>
        </p:nvSpPr>
        <p:spPr>
          <a:xfrm>
            <a:off x="0" y="485550"/>
            <a:ext cx="9001500" cy="4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From Search to RAG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way to turn a search system to a RAG System is by adding an </a:t>
            </a:r>
            <a:r>
              <a:rPr b="1" lang="en-GB" sz="2200"/>
              <a:t>LLM</a:t>
            </a:r>
            <a:r>
              <a:rPr lang="en-GB" sz="2200"/>
              <a:t> to the end of the search pipeline.</a:t>
            </a:r>
            <a:endParaRPr sz="2200"/>
          </a:p>
        </p:txBody>
      </p:sp>
      <p:pic>
        <p:nvPicPr>
          <p:cNvPr id="518" name="Google Shape;51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38" y="1840022"/>
            <a:ext cx="6700326" cy="28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0" y="485550"/>
            <a:ext cx="9001500" cy="4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Example: Grounded Generation with an LLM API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previous code outputs:</a:t>
            </a:r>
            <a:endParaRPr sz="2200"/>
          </a:p>
        </p:txBody>
      </p:sp>
      <p:pic>
        <p:nvPicPr>
          <p:cNvPr id="525" name="Google Shape;52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50" y="1449125"/>
            <a:ext cx="8315399" cy="36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879175" y="11512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RAG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72675" y="596900"/>
            <a:ext cx="8489100" cy="4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Generative search is a subset of a broader type of category of systems called </a:t>
            </a:r>
            <a:r>
              <a:rPr b="1" lang="en-GB" sz="2200"/>
              <a:t>RAG systems.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 </a:t>
            </a:r>
            <a:r>
              <a:rPr b="1" lang="en-GB" sz="2200"/>
              <a:t>reranking language model</a:t>
            </a:r>
            <a:r>
              <a:rPr lang="en-GB" sz="2200"/>
              <a:t> is one of these steps.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Unlike just LLMs, </a:t>
            </a:r>
            <a:r>
              <a:rPr lang="en-GB" sz="2200"/>
              <a:t>RAG Systems use search capabilities to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 reduce hallucinations,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increase factuality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ground the generation model on a specific dataset.</a:t>
            </a:r>
            <a:endParaRPr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5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31" name="Google Shape;531;p85"/>
          <p:cNvSpPr txBox="1"/>
          <p:nvPr>
            <p:ph idx="1" type="body"/>
          </p:nvPr>
        </p:nvSpPr>
        <p:spPr>
          <a:xfrm>
            <a:off x="0" y="485550"/>
            <a:ext cx="9001500" cy="4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Example: RAG with Local Models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You'll need: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 generation model (we'll use Phi-3-mini-4k )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An embedding model (we'll use BAAI/bge-small-en-v1.5 )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 vector database (FAISS)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 RAG prompt template with {context} and {question} variables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200"/>
              <a:t>Just like in previous chapters, we start by downloading the model (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Phi-3-mini-4k-instruct</a:t>
            </a:r>
            <a:r>
              <a:rPr lang="en-GB" sz="2200"/>
              <a:t>):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532" name="Google Shape;53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" y="3911800"/>
            <a:ext cx="8858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6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38" name="Google Shape;538;p86"/>
          <p:cNvSpPr txBox="1"/>
          <p:nvPr>
            <p:ph idx="1" type="body"/>
          </p:nvPr>
        </p:nvSpPr>
        <p:spPr>
          <a:xfrm>
            <a:off x="0" y="485550"/>
            <a:ext cx="9001500" cy="4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Example: RAG with Local Models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539" name="Google Shape;53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030499"/>
            <a:ext cx="8393436" cy="154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" y="2573820"/>
            <a:ext cx="8393436" cy="245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46" name="Google Shape;546;p87"/>
          <p:cNvSpPr txBox="1"/>
          <p:nvPr>
            <p:ph idx="1" type="body"/>
          </p:nvPr>
        </p:nvSpPr>
        <p:spPr>
          <a:xfrm>
            <a:off x="0" y="485550"/>
            <a:ext cx="90015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Example: RAG with Local Model</a:t>
            </a:r>
            <a:r>
              <a:rPr b="1" lang="en-GB" sz="2200"/>
              <a:t>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Loading the embedding model</a:t>
            </a:r>
            <a:endParaRPr sz="2200"/>
          </a:p>
        </p:txBody>
      </p:sp>
      <p:pic>
        <p:nvPicPr>
          <p:cNvPr id="547" name="Google Shape;5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50" y="1414988"/>
            <a:ext cx="8763000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7"/>
          <p:cNvSpPr txBox="1"/>
          <p:nvPr>
            <p:ph idx="1" type="body"/>
          </p:nvPr>
        </p:nvSpPr>
        <p:spPr>
          <a:xfrm>
            <a:off x="71250" y="2681825"/>
            <a:ext cx="90015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We can then use the embedding model to set up the vector database:</a:t>
            </a:r>
            <a:endParaRPr sz="2200"/>
          </a:p>
        </p:txBody>
      </p:sp>
      <p:pic>
        <p:nvPicPr>
          <p:cNvPr id="549" name="Google Shape;54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00025"/>
            <a:ext cx="87630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8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55" name="Google Shape;555;p88"/>
          <p:cNvSpPr txBox="1"/>
          <p:nvPr>
            <p:ph idx="1" type="body"/>
          </p:nvPr>
        </p:nvSpPr>
        <p:spPr>
          <a:xfrm>
            <a:off x="0" y="485550"/>
            <a:ext cx="90015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Example: RAG with Local Models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2200"/>
              <a:t>The RAG Prompt: </a:t>
            </a:r>
            <a:r>
              <a:rPr lang="en-GB" sz="2200"/>
              <a:t>we would need to create an additional input variable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context</a:t>
            </a:r>
            <a:r>
              <a:rPr lang="en-GB" sz="2200"/>
              <a:t> that can provide the LLM with the retrieved documents</a:t>
            </a:r>
            <a:endParaRPr sz="2200"/>
          </a:p>
        </p:txBody>
      </p:sp>
      <p:pic>
        <p:nvPicPr>
          <p:cNvPr id="556" name="Google Shape;5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851" y="1829900"/>
            <a:ext cx="6422299" cy="29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9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62" name="Google Shape;562;p89"/>
          <p:cNvSpPr txBox="1"/>
          <p:nvPr>
            <p:ph idx="1" type="body"/>
          </p:nvPr>
        </p:nvSpPr>
        <p:spPr>
          <a:xfrm>
            <a:off x="0" y="485550"/>
            <a:ext cx="90015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Example: RAG with Local Models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2200"/>
              <a:t>The RAG Prompt: </a:t>
            </a:r>
            <a:r>
              <a:rPr lang="en-GB" sz="2200"/>
              <a:t>continuation</a:t>
            </a:r>
            <a:endParaRPr sz="2200"/>
          </a:p>
        </p:txBody>
      </p:sp>
      <p:pic>
        <p:nvPicPr>
          <p:cNvPr id="563" name="Google Shape;56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75" y="1472363"/>
            <a:ext cx="8358950" cy="21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9"/>
          <p:cNvSpPr txBox="1"/>
          <p:nvPr>
            <p:ph idx="1" type="body"/>
          </p:nvPr>
        </p:nvSpPr>
        <p:spPr>
          <a:xfrm>
            <a:off x="142500" y="3671150"/>
            <a:ext cx="9001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Now you can call the model and ask it a question:</a:t>
            </a:r>
            <a:endParaRPr sz="2200"/>
          </a:p>
        </p:txBody>
      </p:sp>
      <p:pic>
        <p:nvPicPr>
          <p:cNvPr id="565" name="Google Shape;56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4073800"/>
            <a:ext cx="87630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0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71" name="Google Shape;571;p90"/>
          <p:cNvSpPr txBox="1"/>
          <p:nvPr>
            <p:ph idx="1" type="body"/>
          </p:nvPr>
        </p:nvSpPr>
        <p:spPr>
          <a:xfrm>
            <a:off x="0" y="485550"/>
            <a:ext cx="90015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Example: RAG with Local Models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2200"/>
              <a:t>The RAG Prompt: </a:t>
            </a:r>
            <a:r>
              <a:rPr lang="en-GB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rag.invoke()</a:t>
            </a:r>
            <a:r>
              <a:rPr lang="en-GB" sz="2200"/>
              <a:t> outputs:</a:t>
            </a:r>
            <a:endParaRPr sz="2200"/>
          </a:p>
        </p:txBody>
      </p:sp>
      <p:pic>
        <p:nvPicPr>
          <p:cNvPr id="572" name="Google Shape;57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625"/>
            <a:ext cx="8763000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90"/>
          <p:cNvSpPr txBox="1"/>
          <p:nvPr>
            <p:ph idx="1" type="body"/>
          </p:nvPr>
        </p:nvSpPr>
        <p:spPr>
          <a:xfrm>
            <a:off x="142500" y="4301350"/>
            <a:ext cx="90015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>
                <a:highlight>
                  <a:schemeClr val="lt1"/>
                </a:highlight>
              </a:rPr>
              <a:t>As always, </a:t>
            </a:r>
            <a:r>
              <a:rPr b="1" lang="en-GB" sz="2200">
                <a:highlight>
                  <a:schemeClr val="lt1"/>
                </a:highlight>
              </a:rPr>
              <a:t>we can adjust the prompt</a:t>
            </a:r>
            <a:r>
              <a:rPr lang="en-GB" sz="2200">
                <a:highlight>
                  <a:schemeClr val="lt1"/>
                </a:highlight>
              </a:rPr>
              <a:t> to control the model's generation (e.g., answer </a:t>
            </a:r>
            <a:r>
              <a:rPr b="1" i="1" lang="en-GB" sz="2200">
                <a:highlight>
                  <a:schemeClr val="lt1"/>
                </a:highlight>
              </a:rPr>
              <a:t>length</a:t>
            </a:r>
            <a:r>
              <a:rPr lang="en-GB" sz="2200">
                <a:highlight>
                  <a:schemeClr val="lt1"/>
                </a:highlight>
              </a:rPr>
              <a:t> and </a:t>
            </a:r>
            <a:r>
              <a:rPr b="1" i="1" lang="en-GB" sz="2200">
                <a:highlight>
                  <a:schemeClr val="lt1"/>
                </a:highlight>
              </a:rPr>
              <a:t>tone</a:t>
            </a:r>
            <a:r>
              <a:rPr lang="en-GB" sz="2200">
                <a:highlight>
                  <a:schemeClr val="lt1"/>
                </a:highlight>
              </a:rPr>
              <a:t>).</a:t>
            </a:r>
            <a:endParaRPr sz="2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1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79" name="Google Shape;579;p91"/>
          <p:cNvSpPr txBox="1"/>
          <p:nvPr>
            <p:ph idx="1" type="body"/>
          </p:nvPr>
        </p:nvSpPr>
        <p:spPr>
          <a:xfrm>
            <a:off x="0" y="485550"/>
            <a:ext cx="9001500" cy="4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Advanced RAG Techniques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Additional techniques to improve the performance of RAG systems: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Query rewriting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If the RAG system is a chatbot, the RAG implementation we tried to build earlier would likely </a:t>
            </a:r>
            <a:r>
              <a:rPr b="1" lang="en-GB" sz="2200"/>
              <a:t>struggle</a:t>
            </a:r>
            <a:r>
              <a:rPr lang="en-GB" sz="2200"/>
              <a:t> if a question is too </a:t>
            </a:r>
            <a:r>
              <a:rPr b="1" lang="en-GB" sz="2200"/>
              <a:t>verbose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Example of a </a:t>
            </a:r>
            <a:r>
              <a:rPr b="1" lang="en-GB" sz="2200"/>
              <a:t>verbose query</a:t>
            </a:r>
            <a:r>
              <a:rPr lang="en-GB" sz="2200"/>
              <a:t>: </a:t>
            </a:r>
            <a:endParaRPr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i="1" lang="en-GB" sz="2200"/>
              <a:t>User Question: "We have an essay due tomorrow. We have to write about some animal. I love penguins. I could write about them. But I could also write about dolphins. Are they animals? Maybe. Let's do dolphins. Where do they live for example?"</a:t>
            </a:r>
            <a:endParaRPr i="1"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2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85" name="Google Shape;585;p92"/>
          <p:cNvSpPr txBox="1"/>
          <p:nvPr>
            <p:ph idx="1" type="body"/>
          </p:nvPr>
        </p:nvSpPr>
        <p:spPr>
          <a:xfrm>
            <a:off x="0" y="485550"/>
            <a:ext cx="9001500" cy="4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Advanced RAG Techniques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Additional techniques to improve the performance of RAG systems: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Query rewriting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This should actually be rewritten into a query like:</a:t>
            </a:r>
            <a:endParaRPr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i="1" lang="en-GB" sz="2200"/>
              <a:t>Query: "Where do dolphins live"</a:t>
            </a:r>
            <a:endParaRPr i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In this example, the rewriter omitted many parts of the original question that </a:t>
            </a:r>
            <a:r>
              <a:rPr b="1" lang="en-GB" sz="2200"/>
              <a:t>do not help find the relevant document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3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91" name="Google Shape;591;p93"/>
          <p:cNvSpPr txBox="1"/>
          <p:nvPr>
            <p:ph idx="1" type="body"/>
          </p:nvPr>
        </p:nvSpPr>
        <p:spPr>
          <a:xfrm>
            <a:off x="0" y="485550"/>
            <a:ext cx="9001500" cy="4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Advanced RAG Techniques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Additional techniques to improve the performance of RAG systems: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Multi-query RAG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Extends the query rewriting </a:t>
            </a:r>
            <a:r>
              <a:rPr b="1" lang="en-GB" sz="2200"/>
              <a:t>to be able to search multiple queries </a:t>
            </a:r>
            <a:r>
              <a:rPr lang="en-GB" sz="2200"/>
              <a:t>if more than one is needed to answer a specific question.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i="1" lang="en-GB" sz="2200"/>
              <a:t>User Question: "Compare the financial results of Nvidia in 2020 vs. 2023"</a:t>
            </a:r>
            <a:endParaRPr i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it is better and safer to use </a:t>
            </a:r>
            <a:r>
              <a:rPr b="1" lang="en-GB" sz="2200"/>
              <a:t>2 separate queries </a:t>
            </a:r>
            <a:r>
              <a:rPr lang="en-GB" sz="2200"/>
              <a:t>for a question about </a:t>
            </a:r>
            <a:r>
              <a:rPr b="1" lang="en-GB" sz="2200"/>
              <a:t>two different years:</a:t>
            </a:r>
            <a:endParaRPr b="1"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i="1" lang="en-GB" sz="2200"/>
              <a:t>Query 1: "Nvidia 2020 financial results"</a:t>
            </a:r>
            <a:endParaRPr i="1"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i="1" lang="en-GB" sz="2200"/>
              <a:t>Query 2: "Nvidia 2023 financial results"</a:t>
            </a:r>
            <a:endParaRPr i="1"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4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97" name="Google Shape;597;p94"/>
          <p:cNvSpPr txBox="1"/>
          <p:nvPr>
            <p:ph idx="1" type="body"/>
          </p:nvPr>
        </p:nvSpPr>
        <p:spPr>
          <a:xfrm>
            <a:off x="0" y="485550"/>
            <a:ext cx="9001500" cy="4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Advanced RAG Techniques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Additional techniques to improve the performance of RAG systems: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Multi-hop RAG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May require a </a:t>
            </a:r>
            <a:r>
              <a:rPr b="1" lang="en-GB" sz="2200"/>
              <a:t>series of sequential queries</a:t>
            </a:r>
            <a:r>
              <a:rPr lang="en-GB" sz="2200"/>
              <a:t>.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To answer this, the system must first search for:</a:t>
            </a:r>
            <a:endParaRPr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i="1" lang="en-GB" sz="2200"/>
              <a:t>Step 1, Query 1: “largest car manufacturers 2023”</a:t>
            </a:r>
            <a:endParaRPr i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After it gets this information (the result being Toyota, Volkswagen, and Hyundai), it should ask </a:t>
            </a:r>
            <a:r>
              <a:rPr b="1" lang="en-GB" sz="2200"/>
              <a:t>follow-up questions:</a:t>
            </a:r>
            <a:endParaRPr b="1"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i="1" lang="en-GB" sz="2200"/>
              <a:t>Step 2, Query 1: “Toyota Motor Corporation electric vehicles”</a:t>
            </a:r>
            <a:endParaRPr i="1"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i="1" lang="en-GB" sz="2200"/>
              <a:t>Step 2, Query 2: “Volkswagen AG electric vehicles”</a:t>
            </a:r>
            <a:endParaRPr i="1" sz="2200"/>
          </a:p>
          <a:p>
            <a:pPr indent="-3683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i="1" lang="en-GB" sz="2200"/>
              <a:t>Step 2, Query 3: “Hyundai Motor Company electric vehicles</a:t>
            </a:r>
            <a:endParaRPr i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879175" y="11512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RAG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25" y="684850"/>
            <a:ext cx="8089736" cy="40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5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03" name="Google Shape;603;p95"/>
          <p:cNvSpPr txBox="1"/>
          <p:nvPr>
            <p:ph idx="1" type="body"/>
          </p:nvPr>
        </p:nvSpPr>
        <p:spPr>
          <a:xfrm>
            <a:off x="0" y="485550"/>
            <a:ext cx="9001500" cy="4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Advanced RAG Techniques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Additional techniques to improve the performance of RAG systems: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Agentic RAG</a:t>
            </a:r>
            <a:endParaRPr b="1"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Advanced RAG systems behave more like agents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2200"/>
              <a:t>Capable of using multiple tools and making complex decisions.</a:t>
            </a:r>
            <a:endParaRPr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6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09" name="Google Shape;609;p96"/>
          <p:cNvSpPr txBox="1"/>
          <p:nvPr>
            <p:ph idx="1" type="body"/>
          </p:nvPr>
        </p:nvSpPr>
        <p:spPr>
          <a:xfrm>
            <a:off x="0" y="485550"/>
            <a:ext cx="9001500" cy="4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RAG Evaluation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As a new technology, the ways to evaluate RAG are still being developed.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The paper </a:t>
            </a:r>
            <a:r>
              <a:rPr i="1" lang="en-GB" sz="2200"/>
              <a:t>"Evaluating verifiability in generative search engines" (2023) </a:t>
            </a:r>
            <a:r>
              <a:rPr lang="en-GB" sz="2200"/>
              <a:t>runs human evaluations on different generative systems using </a:t>
            </a:r>
            <a:r>
              <a:rPr b="1" lang="en-GB" sz="2200"/>
              <a:t>four criteria: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GB" sz="2200"/>
              <a:t>Fluency: </a:t>
            </a:r>
            <a:r>
              <a:rPr lang="en-GB" sz="2200"/>
              <a:t>Whether the generated text is fluent and cohesive.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GB" sz="2200"/>
              <a:t>Perceived utility: </a:t>
            </a:r>
            <a:r>
              <a:rPr lang="en-GB" sz="2200"/>
              <a:t>Whether the generated answer is helpful and informative.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GB" sz="2200"/>
              <a:t>Citation recall: </a:t>
            </a:r>
            <a:r>
              <a:rPr lang="en-GB" sz="2200"/>
              <a:t>The proportion of generated statements about the external world that are fully supported by their citations.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GB" sz="2200"/>
              <a:t>Citation precision": </a:t>
            </a:r>
            <a:r>
              <a:rPr lang="en-GB" sz="2200"/>
              <a:t>The proportion of generated citations that support their associated statements.</a:t>
            </a:r>
            <a:endParaRPr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7"/>
          <p:cNvSpPr txBox="1"/>
          <p:nvPr>
            <p:ph type="title"/>
          </p:nvPr>
        </p:nvSpPr>
        <p:spPr>
          <a:xfrm>
            <a:off x="486650" y="0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Retrieval-Augmented Generation (RAG)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15" name="Google Shape;615;p97"/>
          <p:cNvSpPr txBox="1"/>
          <p:nvPr>
            <p:ph idx="1" type="body"/>
          </p:nvPr>
        </p:nvSpPr>
        <p:spPr>
          <a:xfrm>
            <a:off x="0" y="485550"/>
            <a:ext cx="9001500" cy="4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00"/>
              <a:t>RAG Evaluation</a:t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Human evaluation is always preferred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But there are approaches that attempt to automate these evaluations by having a capable LLM act as a judge (called </a:t>
            </a:r>
            <a:r>
              <a:rPr b="1" lang="en-GB" sz="2200"/>
              <a:t>LLM-as-a-judge</a:t>
            </a:r>
            <a:r>
              <a:rPr lang="en-GB" sz="2200"/>
              <a:t>)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 sz="2200"/>
              <a:t>Ragas</a:t>
            </a:r>
            <a:r>
              <a:rPr lang="en-GB" sz="2200"/>
              <a:t> is a software library that does exactly this. It uses some additional metrics as well: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GB" sz="2200"/>
              <a:t>Faithfulness</a:t>
            </a:r>
            <a:r>
              <a:rPr lang="en-GB" sz="2200"/>
              <a:t>: Whether the answer is consistent with the provided context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-GB" sz="2200"/>
              <a:t>Answer relevance</a:t>
            </a:r>
            <a:r>
              <a:rPr lang="en-GB" sz="2200"/>
              <a:t>: How relevant the answer is to the question</a:t>
            </a:r>
            <a:endParaRPr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8"/>
          <p:cNvSpPr txBox="1"/>
          <p:nvPr>
            <p:ph type="title"/>
          </p:nvPr>
        </p:nvSpPr>
        <p:spPr>
          <a:xfrm>
            <a:off x="3969300" y="2247000"/>
            <a:ext cx="1205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1100"/>
              <a:buNone/>
            </a:pPr>
            <a:r>
              <a:rPr lang="en-GB">
                <a:highlight>
                  <a:schemeClr val="lt1"/>
                </a:highlight>
              </a:rPr>
              <a:t>END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65" name="Google Shape;165;p33"/>
          <p:cNvSpPr txBox="1"/>
          <p:nvPr>
            <p:ph idx="1" type="body"/>
          </p:nvPr>
        </p:nvSpPr>
        <p:spPr>
          <a:xfrm>
            <a:off x="72675" y="596900"/>
            <a:ext cx="2430600" cy="4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As mentioned earlier, we can think of the values in an embedding as </a:t>
            </a:r>
            <a:r>
              <a:rPr b="1" lang="en-GB" sz="2200"/>
              <a:t>points in a space</a:t>
            </a:r>
            <a:r>
              <a:rPr lang="en-GB" sz="2200"/>
              <a:t>. </a:t>
            </a:r>
            <a:endParaRPr sz="2200"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486" y="642988"/>
            <a:ext cx="6454376" cy="417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title"/>
          </p:nvPr>
        </p:nvSpPr>
        <p:spPr>
          <a:xfrm>
            <a:off x="501200" y="100575"/>
            <a:ext cx="768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highlight>
                  <a:schemeClr val="lt1"/>
                </a:highlight>
              </a:rPr>
              <a:t>Semantic Search with Language Models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2" name="Google Shape;172;p34"/>
          <p:cNvSpPr txBox="1"/>
          <p:nvPr>
            <p:ph idx="1" type="body"/>
          </p:nvPr>
        </p:nvSpPr>
        <p:spPr>
          <a:xfrm>
            <a:off x="72675" y="596900"/>
            <a:ext cx="8391000" cy="4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 example, we know that distances between data points could be interpreted as similarity.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Considering that, and the illustration, should text 3 even be returned as a result?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answer depends on the nature of the system and the choice of you or the </a:t>
            </a:r>
            <a:r>
              <a:rPr b="1" lang="en-GB" sz="2200"/>
              <a:t>designer</a:t>
            </a:r>
            <a:r>
              <a:rPr lang="en-GB" sz="2200"/>
              <a:t>.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